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1" r:id="rId19"/>
    <p:sldId id="270" r:id="rId20"/>
    <p:sldId id="272" r:id="rId21"/>
    <p:sldId id="279" r:id="rId22"/>
    <p:sldId id="274" r:id="rId23"/>
    <p:sldId id="275" r:id="rId24"/>
    <p:sldId id="276" r:id="rId25"/>
    <p:sldId id="277" r:id="rId26"/>
    <p:sldId id="278" r:id="rId27"/>
  </p:sldIdLst>
  <p:sldSz cx="12192000" cy="6858000"/>
  <p:notesSz cx="6858000" cy="9144000"/>
  <p:embeddedFontLst>
    <p:embeddedFont>
      <p:font typeface="Pretendard Light" panose="02000403000000020004" pitchFamily="50" charset="-127"/>
      <p:regular r:id="rId29"/>
    </p:embeddedFont>
    <p:embeddedFont>
      <p:font typeface="Pretendard Medium" panose="02000603000000020004" pitchFamily="50" charset="-127"/>
      <p:regular r:id="rId30"/>
    </p:embeddedFont>
    <p:embeddedFont>
      <p:font typeface="Pretendard SemiBold" panose="02000703000000020004" pitchFamily="50" charset="-127"/>
      <p:bold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Rota" pitchFamily="50" charset="0"/>
      <p:regular r:id="rId34"/>
    </p:embeddedFont>
    <p:embeddedFont>
      <p:font typeface="Rota Med" pitchFamily="50" charset="0"/>
      <p:regular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90" autoAdjust="0"/>
    <p:restoredTop sz="94660"/>
  </p:normalViewPr>
  <p:slideViewPr>
    <p:cSldViewPr snapToGrid="0">
      <p:cViewPr>
        <p:scale>
          <a:sx n="75" d="100"/>
          <a:sy n="75" d="100"/>
        </p:scale>
        <p:origin x="1568" y="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74AE2-CF9F-D47F-1009-CBEE0A566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4932BE-FFA2-A8F2-4B9C-76B22EF83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93EC5-847E-846A-1C8F-74807A44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B2DB22-1712-C226-B6F3-E2B1F919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6261D-D736-7B0B-AF98-139B04B6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7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57099-FA8A-27BA-4F22-D18A5605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3F5D-FC02-1F70-ED08-31300B0FC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C8414-C386-00B8-687C-ACB8965F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E3D77-5960-BF3F-AEA1-C7F5303F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6E3025-F67E-FE8C-A1C5-60850FB3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8E8E3E-28B5-BB52-5B3B-58A879089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A878D8-42C4-A68C-6BEF-33CF8B3A7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FF597-FEC8-9C7E-264E-A6FF0EC5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D9CF8D-1EA9-7B4D-1748-DDC5B9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D86662-6623-750F-A634-4D8967F7C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4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36F8E-F2AD-0B51-8472-C6A76BC9A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2CB731-747B-40D3-F69A-68B2C38C1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CD133-4663-C093-F151-40E09BA7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2B1455-7B6F-5E58-9D62-18F54AE5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3C84-A731-CC31-EE34-E54D9046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32FA3-602F-4949-8B4E-C29CFCA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C90B-C83E-4770-29CB-7FA8CE8B4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99DFC-E0B1-645F-65D7-A838D951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3803A-A76E-DE94-D31B-B8542155D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DCD426-C13C-B514-1765-9426F340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68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7F88C-060C-BF28-7FD3-8265D636D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C057AC-0448-64F0-5DB1-9192A1762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93E05E-9D76-C224-AF37-A5D807363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C39274-5753-BB39-64D1-E2D6994BA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B098F4-68A1-4E7F-F53C-0F603D3C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92C94-86A7-DB81-9DF8-CAACEBCD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24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23A52A-0787-4136-8AE1-B1408348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EEC2E-3FE3-E321-167B-B8D3344BA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FB95C0-5F65-A903-47FC-B1F2B8A42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115B3F-C86E-A7D1-3768-E1597993B1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9429F-E986-9295-81C1-5C0755805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48880A-3E0D-E06C-3AAF-CDAA69F9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4300B6-7FAD-D4CF-B323-6082FB22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27F923-E9D5-78C9-E0B3-00462F18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27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D4D78-7DEA-9BB2-20E0-5F6F227B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9947A4-F133-8C6D-704F-63AA8061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8027-98CB-E786-4FF8-373A2572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B0200A-58D6-186F-BB56-2157B5F4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9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4B8AE1-9D5F-B785-F6DA-8130E3E5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C5F9B-773B-5166-EA55-7C427085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45D2AE-062B-2316-2A8D-3D8F3796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07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E6408-9311-3098-0984-1C1576F7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1CFEDA-0773-36F2-1892-CE72207B6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CEF5F2-6073-9ADC-1E44-32C180D76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3AF6AF-C2F0-1B74-5B42-6DDE9640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5E847-72FF-8998-FF41-BD7ABF64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0460D8-E77D-88ED-D89B-792BF3F23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5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7FFE2-1324-B6DB-A6BB-86E0707E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69B332-2A4A-F591-C358-2477DCC400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00804-C382-5FC0-1EAB-8043C19C7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CF9DE9-77A0-0CE6-78E4-1A787F1A3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DEF618-89C0-772E-E746-3EE3A381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E2DA2-B880-27F4-D68B-24C45F78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6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1B3016-D860-38B9-6C58-3CAE2189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5C8F5B-D613-DF79-C2C1-CA1CD945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0CCDF-660C-B695-3C55-121C5B797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8C450-89C9-C7A4-5B28-0C36CACB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C4AF9-BE44-4750-34BF-ACCB1AC1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19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jpg"/><Relationship Id="rId7" Type="http://schemas.openxmlformats.org/officeDocument/2006/relationships/image" Target="../media/image3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3.jpeg"/><Relationship Id="rId7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pa.re.kr/site/kipa/event/selectWorkList.do" TargetMode="External"/><Relationship Id="rId2" Type="http://schemas.openxmlformats.org/officeDocument/2006/relationships/hyperlink" Target="https://tncfoundation.org/Notice/?q=YToxOntzOjEyOiJrZXl3b3JkX3R5cGUiO3M6MzoiYWxsIjt9&amp;bmode=view&amp;idx=14740975&amp;t=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chest.or.kr/bbs/1003/initPostList.d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965183" y="2658903"/>
            <a:ext cx="8261623" cy="1997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DEBA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(Digital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Economy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&amp;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Business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Analytics </a:t>
            </a: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417373" y="6438030"/>
            <a:ext cx="3357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손도언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장민재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차명주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임보민</a:t>
            </a:r>
            <a:endParaRPr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1457408" y="982832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46" y="1776899"/>
            <a:ext cx="9144108" cy="451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663435" y="2186753"/>
            <a:ext cx="10865129" cy="364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1457408" y="1182820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3513012" y="5347801"/>
            <a:ext cx="5904038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8070850" y="3714832"/>
            <a:ext cx="1885950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998" y="1278692"/>
            <a:ext cx="7657223" cy="499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1636350" y="84700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>
                <a:sym typeface="Calibri"/>
              </a:rPr>
              <a:t>(DS) </a:t>
            </a:r>
            <a:r>
              <a:rPr lang="ko-KR" altLang="en-US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3267563" y="1222473"/>
            <a:ext cx="552930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0" y="1676914"/>
            <a:ext cx="7582700" cy="4813892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1636350" y="7696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2432688" y="2789915"/>
            <a:ext cx="7282812" cy="1079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2432688" y="4239022"/>
            <a:ext cx="7282812" cy="747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2432688" y="5710113"/>
            <a:ext cx="7282812" cy="3614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1836750" y="1151984"/>
            <a:ext cx="8518500" cy="524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06279" y="85375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 dirty="0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 dirty="0">
                <a:sym typeface="Calibri"/>
              </a:rPr>
              <a:t>(DS) </a:t>
            </a:r>
            <a:r>
              <a:rPr lang="ko-KR" altLang="en-US" dirty="0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60" y="1376035"/>
            <a:ext cx="6886182" cy="3284694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4064000" y="1492754"/>
            <a:ext cx="3651251" cy="26985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7229642" y="3972924"/>
            <a:ext cx="4364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7291638" y="3727450"/>
            <a:ext cx="231608" cy="2454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363212" y="940366"/>
            <a:ext cx="5732788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dirty="0">
                <a:sym typeface="Calibri"/>
              </a:rPr>
              <a:t>스터디 및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dirty="0">
                <a:sym typeface="Calibri"/>
              </a:rPr>
              <a:t>을 위한 산출물 계획 </a:t>
            </a:r>
            <a:endParaRPr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469584" y="1645458"/>
            <a:ext cx="8518500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스터디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Python, R, Excel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및 외부 소스 활용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469584" y="3404987"/>
            <a:ext cx="8979950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1.  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 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프로젝트 진행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2.  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 자격증 등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445" y="2307649"/>
            <a:ext cx="5953971" cy="30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57" y="187674"/>
            <a:ext cx="4440568" cy="64411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0"/>
            <a:ext cx="5969001" cy="6858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6731096" y="187674"/>
            <a:ext cx="5105400" cy="312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6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16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16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532" y="3155863"/>
            <a:ext cx="3788528" cy="34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365" y="2793505"/>
            <a:ext cx="2676819" cy="267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08" y="2845140"/>
            <a:ext cx="2625184" cy="262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36" y="349249"/>
            <a:ext cx="4254755" cy="9951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4783408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Home</a:t>
            </a:r>
            <a:endParaRPr lang="ko-KR" altLang="en-US" sz="20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8256365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018891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91" y="2845140"/>
            <a:ext cx="2799576" cy="279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11B2E2-8914-FCE9-0790-4F5BB80A004F}"/>
              </a:ext>
            </a:extLst>
          </p:cNvPr>
          <p:cNvSpPr txBox="1"/>
          <p:nvPr/>
        </p:nvSpPr>
        <p:spPr>
          <a:xfrm>
            <a:off x="4978399" y="3429000"/>
            <a:ext cx="223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254799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 “Business” Trends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oogle Shape;146;p6">
            <a:extLst>
              <a:ext uri="{FF2B5EF4-FFF2-40B4-BE49-F238E27FC236}">
                <a16:creationId xmlns:a16="http://schemas.microsoft.com/office/drawing/2014/main" id="{AD61A6A4-439C-E845-E15F-294117752DC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8839" y="2377443"/>
            <a:ext cx="6016740" cy="38482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7;p6">
            <a:extLst>
              <a:ext uri="{FF2B5EF4-FFF2-40B4-BE49-F238E27FC236}">
                <a16:creationId xmlns:a16="http://schemas.microsoft.com/office/drawing/2014/main" id="{28184EC3-2356-EA20-1364-F106FE08F68D}"/>
              </a:ext>
            </a:extLst>
          </p:cNvPr>
          <p:cNvSpPr txBox="1"/>
          <p:nvPr/>
        </p:nvSpPr>
        <p:spPr>
          <a:xfrm>
            <a:off x="336885" y="1254959"/>
            <a:ext cx="1137886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US is where we are seeing more rapid changes in its biggest companies than any others.</a:t>
            </a:r>
            <a:endParaRPr>
              <a:latin typeface="Rota" pitchFamily="50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technology giants are achieving world domination by investing heavily in developing new products and services leading to an explosion in innovation and faster growth.</a:t>
            </a:r>
            <a:endParaRPr sz="1600">
              <a:solidFill>
                <a:srgbClr val="7030A0"/>
              </a:solidFill>
              <a:latin typeface="Rota" pitchFamily="50" charset="0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8A44D95-F98C-BE91-8BA4-3BF64C57F256}"/>
              </a:ext>
            </a:extLst>
          </p:cNvPr>
          <p:cNvSpPr txBox="1"/>
          <p:nvPr/>
        </p:nvSpPr>
        <p:spPr>
          <a:xfrm>
            <a:off x="106279" y="82533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1800"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  <a:sym typeface="Calibri"/>
              </a:rPr>
              <a:t>Largest Companies 2008 vs. 2018, a lot has changed</a:t>
            </a:r>
            <a:endParaRPr sz="1800">
              <a:solidFill>
                <a:srgbClr val="0000FF"/>
              </a:solidFill>
              <a:latin typeface="Rota Med" pitchFamily="50" charset="0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832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023177" y="2460408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1491338" y="3007886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2640646" y="2229575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8042128" y="222957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861" y="2691240"/>
            <a:ext cx="2717801" cy="271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505;p39">
            <a:extLst>
              <a:ext uri="{FF2B5EF4-FFF2-40B4-BE49-F238E27FC236}">
                <a16:creationId xmlns:a16="http://schemas.microsoft.com/office/drawing/2014/main" id="{EFE12110-E8BE-BFA2-C34F-B4A57C99A02E}"/>
              </a:ext>
            </a:extLst>
          </p:cNvPr>
          <p:cNvSpPr/>
          <p:nvPr/>
        </p:nvSpPr>
        <p:spPr>
          <a:xfrm>
            <a:off x="2358257" y="314924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7" name="Google Shape;506;p39">
            <a:extLst>
              <a:ext uri="{FF2B5EF4-FFF2-40B4-BE49-F238E27FC236}">
                <a16:creationId xmlns:a16="http://schemas.microsoft.com/office/drawing/2014/main" id="{67404FA5-1878-EA36-F632-B9C8213064A7}"/>
              </a:ext>
            </a:extLst>
          </p:cNvPr>
          <p:cNvSpPr/>
          <p:nvPr/>
        </p:nvSpPr>
        <p:spPr>
          <a:xfrm>
            <a:off x="1656625" y="4050321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0" name="Google Shape;507;p39">
            <a:extLst>
              <a:ext uri="{FF2B5EF4-FFF2-40B4-BE49-F238E27FC236}">
                <a16:creationId xmlns:a16="http://schemas.microsoft.com/office/drawing/2014/main" id="{84F562B3-8B67-F6E8-B13C-63188E827288}"/>
              </a:ext>
            </a:extLst>
          </p:cNvPr>
          <p:cNvSpPr/>
          <p:nvPr/>
        </p:nvSpPr>
        <p:spPr>
          <a:xfrm>
            <a:off x="3027645" y="406576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1" name="Google Shape;508;p39">
            <a:extLst>
              <a:ext uri="{FF2B5EF4-FFF2-40B4-BE49-F238E27FC236}">
                <a16:creationId xmlns:a16="http://schemas.microsoft.com/office/drawing/2014/main" id="{8ED0B94F-BAD1-AC25-4112-9A9D6A35ED72}"/>
              </a:ext>
            </a:extLst>
          </p:cNvPr>
          <p:cNvSpPr/>
          <p:nvPr/>
        </p:nvSpPr>
        <p:spPr>
          <a:xfrm>
            <a:off x="7541263" y="2790196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2" name="Google Shape;509;p39">
            <a:extLst>
              <a:ext uri="{FF2B5EF4-FFF2-40B4-BE49-F238E27FC236}">
                <a16:creationId xmlns:a16="http://schemas.microsoft.com/office/drawing/2014/main" id="{475DD3A0-6C3C-2FEB-0FBF-5576D8D86B09}"/>
              </a:ext>
            </a:extLst>
          </p:cNvPr>
          <p:cNvSpPr/>
          <p:nvPr/>
        </p:nvSpPr>
        <p:spPr>
          <a:xfrm>
            <a:off x="6743758" y="3917753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3" name="Google Shape;510;p39">
            <a:extLst>
              <a:ext uri="{FF2B5EF4-FFF2-40B4-BE49-F238E27FC236}">
                <a16:creationId xmlns:a16="http://schemas.microsoft.com/office/drawing/2014/main" id="{ADABF643-F14C-80F5-3A51-447D4CE00D51}"/>
              </a:ext>
            </a:extLst>
          </p:cNvPr>
          <p:cNvSpPr/>
          <p:nvPr/>
        </p:nvSpPr>
        <p:spPr>
          <a:xfrm>
            <a:off x="8414747" y="3927021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4" name="Google Shape;511;p39">
            <a:extLst>
              <a:ext uri="{FF2B5EF4-FFF2-40B4-BE49-F238E27FC236}">
                <a16:creationId xmlns:a16="http://schemas.microsoft.com/office/drawing/2014/main" id="{6637C4A8-1DF4-231C-C2AE-BB19E094AA10}"/>
              </a:ext>
            </a:extLst>
          </p:cNvPr>
          <p:cNvSpPr/>
          <p:nvPr/>
        </p:nvSpPr>
        <p:spPr>
          <a:xfrm>
            <a:off x="6616043" y="2340904"/>
            <a:ext cx="4383560" cy="4034119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5" name="Google Shape;512;p39">
            <a:extLst>
              <a:ext uri="{FF2B5EF4-FFF2-40B4-BE49-F238E27FC236}">
                <a16:creationId xmlns:a16="http://schemas.microsoft.com/office/drawing/2014/main" id="{A54A70AD-9B9B-8AC9-2748-D1677307827F}"/>
              </a:ext>
            </a:extLst>
          </p:cNvPr>
          <p:cNvSpPr/>
          <p:nvPr/>
        </p:nvSpPr>
        <p:spPr>
          <a:xfrm>
            <a:off x="1599862" y="2729912"/>
            <a:ext cx="3212755" cy="3242607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6" name="Google Shape;513;p39">
            <a:extLst>
              <a:ext uri="{FF2B5EF4-FFF2-40B4-BE49-F238E27FC236}">
                <a16:creationId xmlns:a16="http://schemas.microsoft.com/office/drawing/2014/main" id="{FA9F5A31-F983-1421-8AC0-A37667189349}"/>
              </a:ext>
            </a:extLst>
          </p:cNvPr>
          <p:cNvSpPr/>
          <p:nvPr/>
        </p:nvSpPr>
        <p:spPr>
          <a:xfrm>
            <a:off x="4891980" y="3925774"/>
            <a:ext cx="1016608" cy="63019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6B6FC"/>
          </a:solidFill>
          <a:ln w="25400" cap="flat" cmpd="sng">
            <a:solidFill>
              <a:srgbClr val="EBEB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7" name="Google Shape;514;p39">
            <a:extLst>
              <a:ext uri="{FF2B5EF4-FFF2-40B4-BE49-F238E27FC236}">
                <a16:creationId xmlns:a16="http://schemas.microsoft.com/office/drawing/2014/main" id="{C3B509E8-7DA8-B824-5B95-9244A21FA8EF}"/>
              </a:ext>
            </a:extLst>
          </p:cNvPr>
          <p:cNvSpPr txBox="1"/>
          <p:nvPr/>
        </p:nvSpPr>
        <p:spPr>
          <a:xfrm>
            <a:off x="2123239" y="2460949"/>
            <a:ext cx="2233983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AS-IS</a:t>
            </a:r>
            <a:endParaRPr sz="14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Function-Driven AI Service</a:t>
            </a:r>
            <a:endParaRPr sz="1400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8" name="Google Shape;515;p39">
            <a:extLst>
              <a:ext uri="{FF2B5EF4-FFF2-40B4-BE49-F238E27FC236}">
                <a16:creationId xmlns:a16="http://schemas.microsoft.com/office/drawing/2014/main" id="{F3A5D7B5-D001-B071-78EC-F8E304D951A8}"/>
              </a:ext>
            </a:extLst>
          </p:cNvPr>
          <p:cNvSpPr txBox="1"/>
          <p:nvPr/>
        </p:nvSpPr>
        <p:spPr>
          <a:xfrm>
            <a:off x="7052369" y="2077531"/>
            <a:ext cx="3510907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TO-BE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</a:endParaRPr>
          </a:p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Experience-Driven End-to-End AI Service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9" name="Google Shape;516;p39">
            <a:extLst>
              <a:ext uri="{FF2B5EF4-FFF2-40B4-BE49-F238E27FC236}">
                <a16:creationId xmlns:a16="http://schemas.microsoft.com/office/drawing/2014/main" id="{3DD87B3C-FE09-F059-A4CE-450BEF9AD195}"/>
              </a:ext>
            </a:extLst>
          </p:cNvPr>
          <p:cNvSpPr txBox="1"/>
          <p:nvPr/>
        </p:nvSpPr>
        <p:spPr>
          <a:xfrm>
            <a:off x="8283251" y="4456638"/>
            <a:ext cx="1110999" cy="57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Self</a:t>
            </a:r>
            <a:b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-Evolving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1051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0" name="Google Shape;517;p39">
            <a:extLst>
              <a:ext uri="{FF2B5EF4-FFF2-40B4-BE49-F238E27FC236}">
                <a16:creationId xmlns:a16="http://schemas.microsoft.com/office/drawing/2014/main" id="{3AC5F492-0427-3022-5E60-FADBA5CA2672}"/>
              </a:ext>
            </a:extLst>
          </p:cNvPr>
          <p:cNvSpPr txBox="1"/>
          <p:nvPr/>
        </p:nvSpPr>
        <p:spPr>
          <a:xfrm>
            <a:off x="1704616" y="3197549"/>
            <a:ext cx="83724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1" name="Google Shape;518;p39">
            <a:extLst>
              <a:ext uri="{FF2B5EF4-FFF2-40B4-BE49-F238E27FC236}">
                <a16:creationId xmlns:a16="http://schemas.microsoft.com/office/drawing/2014/main" id="{EF4AFE27-E6DB-F34D-E2E5-D07B2512A8F3}"/>
              </a:ext>
            </a:extLst>
          </p:cNvPr>
          <p:cNvSpPr txBox="1"/>
          <p:nvPr/>
        </p:nvSpPr>
        <p:spPr>
          <a:xfrm>
            <a:off x="6667773" y="3130998"/>
            <a:ext cx="101918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2" name="Google Shape;519;p39">
            <a:extLst>
              <a:ext uri="{FF2B5EF4-FFF2-40B4-BE49-F238E27FC236}">
                <a16:creationId xmlns:a16="http://schemas.microsoft.com/office/drawing/2014/main" id="{6BD24620-C4B6-5872-65FD-FCD46DAAD06D}"/>
              </a:ext>
            </a:extLst>
          </p:cNvPr>
          <p:cNvSpPr/>
          <p:nvPr/>
        </p:nvSpPr>
        <p:spPr>
          <a:xfrm>
            <a:off x="2748762" y="3101965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520;p39">
            <a:extLst>
              <a:ext uri="{FF2B5EF4-FFF2-40B4-BE49-F238E27FC236}">
                <a16:creationId xmlns:a16="http://schemas.microsoft.com/office/drawing/2014/main" id="{A712FEA0-DA0B-3E5F-4DF5-4D50D261A9F9}"/>
              </a:ext>
            </a:extLst>
          </p:cNvPr>
          <p:cNvSpPr/>
          <p:nvPr/>
        </p:nvSpPr>
        <p:spPr>
          <a:xfrm>
            <a:off x="2023035" y="5508850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Google Shape;521;p39">
            <a:extLst>
              <a:ext uri="{FF2B5EF4-FFF2-40B4-BE49-F238E27FC236}">
                <a16:creationId xmlns:a16="http://schemas.microsoft.com/office/drawing/2014/main" id="{C189B015-990A-22FC-12DD-A780C83DB7CC}"/>
              </a:ext>
            </a:extLst>
          </p:cNvPr>
          <p:cNvSpPr/>
          <p:nvPr/>
        </p:nvSpPr>
        <p:spPr>
          <a:xfrm>
            <a:off x="3425626" y="5507194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Google Shape;522;p39">
            <a:extLst>
              <a:ext uri="{FF2B5EF4-FFF2-40B4-BE49-F238E27FC236}">
                <a16:creationId xmlns:a16="http://schemas.microsoft.com/office/drawing/2014/main" id="{203B9967-5395-777D-505B-28D709E635D1}"/>
              </a:ext>
            </a:extLst>
          </p:cNvPr>
          <p:cNvSpPr/>
          <p:nvPr/>
        </p:nvSpPr>
        <p:spPr>
          <a:xfrm>
            <a:off x="8329095" y="269192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Google Shape;523;p39">
            <a:extLst>
              <a:ext uri="{FF2B5EF4-FFF2-40B4-BE49-F238E27FC236}">
                <a16:creationId xmlns:a16="http://schemas.microsoft.com/office/drawing/2014/main" id="{E9D5B966-ECF5-C640-0BD1-D6ACD393D18F}"/>
              </a:ext>
            </a:extLst>
          </p:cNvPr>
          <p:cNvSpPr/>
          <p:nvPr/>
        </p:nvSpPr>
        <p:spPr>
          <a:xfrm>
            <a:off x="7455089" y="5975859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Google Shape;524;p39">
            <a:extLst>
              <a:ext uri="{FF2B5EF4-FFF2-40B4-BE49-F238E27FC236}">
                <a16:creationId xmlns:a16="http://schemas.microsoft.com/office/drawing/2014/main" id="{74C67DDB-4EAC-2C45-7F0F-0B7026270D6F}"/>
              </a:ext>
            </a:extLst>
          </p:cNvPr>
          <p:cNvSpPr/>
          <p:nvPr/>
        </p:nvSpPr>
        <p:spPr>
          <a:xfrm>
            <a:off x="9214438" y="598440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Google Shape;525;p39">
            <a:extLst>
              <a:ext uri="{FF2B5EF4-FFF2-40B4-BE49-F238E27FC236}">
                <a16:creationId xmlns:a16="http://schemas.microsoft.com/office/drawing/2014/main" id="{CBE46121-C483-D4C6-5E40-4710BF61FCB8}"/>
              </a:ext>
            </a:extLst>
          </p:cNvPr>
          <p:cNvSpPr/>
          <p:nvPr/>
        </p:nvSpPr>
        <p:spPr>
          <a:xfrm>
            <a:off x="2726194" y="3455383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Task-Specific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Single 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Simple Perception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Google Shape;526;p39">
            <a:extLst>
              <a:ext uri="{FF2B5EF4-FFF2-40B4-BE49-F238E27FC236}">
                <a16:creationId xmlns:a16="http://schemas.microsoft.com/office/drawing/2014/main" id="{3DD8A1D3-CAA7-78A8-1F6E-0859E6ABD337}"/>
              </a:ext>
            </a:extLst>
          </p:cNvPr>
          <p:cNvSpPr/>
          <p:nvPr/>
        </p:nvSpPr>
        <p:spPr>
          <a:xfrm>
            <a:off x="1914869" y="467479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Petascale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Von Neumann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Device Optimized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527;p39">
            <a:extLst>
              <a:ext uri="{FF2B5EF4-FFF2-40B4-BE49-F238E27FC236}">
                <a16:creationId xmlns:a16="http://schemas.microsoft.com/office/drawing/2014/main" id="{FB9C24D6-B3FE-7388-1875-44E38616F869}"/>
              </a:ext>
            </a:extLst>
          </p:cNvPr>
          <p:cNvSpPr/>
          <p:nvPr/>
        </p:nvSpPr>
        <p:spPr>
          <a:xfrm>
            <a:off x="3728973" y="468442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Voice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Gesture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Fragmented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Google Shape;528;p39">
            <a:extLst>
              <a:ext uri="{FF2B5EF4-FFF2-40B4-BE49-F238E27FC236}">
                <a16:creationId xmlns:a16="http://schemas.microsoft.com/office/drawing/2014/main" id="{4AB14137-B0BE-9099-F7F9-5D5627606CA8}"/>
              </a:ext>
            </a:extLst>
          </p:cNvPr>
          <p:cNvSpPr/>
          <p:nvPr/>
        </p:nvSpPr>
        <p:spPr>
          <a:xfrm>
            <a:off x="8239713" y="319771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Complex Reasoning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529;p39">
            <a:extLst>
              <a:ext uri="{FF2B5EF4-FFF2-40B4-BE49-F238E27FC236}">
                <a16:creationId xmlns:a16="http://schemas.microsoft.com/office/drawing/2014/main" id="{39D26C07-4060-8B69-A94B-55D5072224C4}"/>
              </a:ext>
            </a:extLst>
          </p:cNvPr>
          <p:cNvSpPr/>
          <p:nvPr/>
        </p:nvSpPr>
        <p:spPr>
          <a:xfrm>
            <a:off x="6906148" y="486971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Zettascale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End-user 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Google Shape;530;p39">
            <a:extLst>
              <a:ext uri="{FF2B5EF4-FFF2-40B4-BE49-F238E27FC236}">
                <a16:creationId xmlns:a16="http://schemas.microsoft.com/office/drawing/2014/main" id="{266FA3B7-C074-B938-C180-3EBB09C7C0D2}"/>
              </a:ext>
            </a:extLst>
          </p:cNvPr>
          <p:cNvSpPr/>
          <p:nvPr/>
        </p:nvSpPr>
        <p:spPr>
          <a:xfrm>
            <a:off x="9371413" y="4841955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Natural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Learning by 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Google Shape;531;p39">
            <a:extLst>
              <a:ext uri="{FF2B5EF4-FFF2-40B4-BE49-F238E27FC236}">
                <a16:creationId xmlns:a16="http://schemas.microsoft.com/office/drawing/2014/main" id="{4EB1D0E4-9AFB-EC84-555B-6546811A38D7}"/>
              </a:ext>
            </a:extLst>
          </p:cNvPr>
          <p:cNvSpPr/>
          <p:nvPr/>
        </p:nvSpPr>
        <p:spPr>
          <a:xfrm>
            <a:off x="7736344" y="3992084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Reasoning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Causality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Google Shape;532;p39">
            <a:extLst>
              <a:ext uri="{FF2B5EF4-FFF2-40B4-BE49-F238E27FC236}">
                <a16:creationId xmlns:a16="http://schemas.microsoft.com/office/drawing/2014/main" id="{06AE80B4-18B0-6207-F21B-EAD0D5BAFDBB}"/>
              </a:ext>
            </a:extLst>
          </p:cNvPr>
          <p:cNvSpPr/>
          <p:nvPr/>
        </p:nvSpPr>
        <p:spPr>
          <a:xfrm>
            <a:off x="8859350" y="3984919"/>
            <a:ext cx="1227235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On-Device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Google Shape;533;p39">
            <a:extLst>
              <a:ext uri="{FF2B5EF4-FFF2-40B4-BE49-F238E27FC236}">
                <a16:creationId xmlns:a16="http://schemas.microsoft.com/office/drawing/2014/main" id="{F247EE16-5EB2-F22D-2F30-C5FF457007D6}"/>
              </a:ext>
            </a:extLst>
          </p:cNvPr>
          <p:cNvSpPr/>
          <p:nvPr/>
        </p:nvSpPr>
        <p:spPr>
          <a:xfrm>
            <a:off x="8335380" y="5079380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Google Shape;534;p39">
            <a:extLst>
              <a:ext uri="{FF2B5EF4-FFF2-40B4-BE49-F238E27FC236}">
                <a16:creationId xmlns:a16="http://schemas.microsoft.com/office/drawing/2014/main" id="{3D5BAC47-5A59-7F25-FFD8-A4601301CE59}"/>
              </a:ext>
            </a:extLst>
          </p:cNvPr>
          <p:cNvSpPr txBox="1">
            <a:spLocks/>
          </p:cNvSpPr>
          <p:nvPr/>
        </p:nvSpPr>
        <p:spPr>
          <a:xfrm>
            <a:off x="825941" y="1068538"/>
            <a:ext cx="11683664" cy="74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Enabling new AI technology and new AI experience for Data Science Analytics.</a:t>
            </a:r>
            <a:endParaRPr>
              <a:latin typeface="Rota" pitchFamily="50" charset="0"/>
              <a:cs typeface="Calibri" panose="020F0502020204030204" pitchFamily="34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need for human-level AI research in the AL industry including DeepMind, MS and Bengio.</a:t>
            </a:r>
            <a:endParaRPr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8" name="Google Shape;536;p39">
            <a:extLst>
              <a:ext uri="{FF2B5EF4-FFF2-40B4-BE49-F238E27FC236}">
                <a16:creationId xmlns:a16="http://schemas.microsoft.com/office/drawing/2014/main" id="{671E3C50-9670-ED7A-30BE-0136AE123FB6}"/>
              </a:ext>
            </a:extLst>
          </p:cNvPr>
          <p:cNvSpPr txBox="1"/>
          <p:nvPr/>
        </p:nvSpPr>
        <p:spPr>
          <a:xfrm>
            <a:off x="825941" y="68538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1986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541;p40">
            <a:extLst>
              <a:ext uri="{FF2B5EF4-FFF2-40B4-BE49-F238E27FC236}">
                <a16:creationId xmlns:a16="http://schemas.microsoft.com/office/drawing/2014/main" id="{64E3C7FE-C836-641A-6AAA-AA0E02B8A4C2}"/>
              </a:ext>
            </a:extLst>
          </p:cNvPr>
          <p:cNvSpPr txBox="1"/>
          <p:nvPr/>
        </p:nvSpPr>
        <p:spPr>
          <a:xfrm>
            <a:off x="822364" y="1073136"/>
            <a:ext cx="10175836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AGI: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hypothetical intelligence of a machine that has the capacity to understand or learn any intellectual task that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 human being can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 (Wikipedia)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solves one specific problem,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solves multiple problems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 a general way.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responds to problems by pre-learning,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responds to new, untrained problems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4" name="Google Shape;543;p40">
            <a:extLst>
              <a:ext uri="{FF2B5EF4-FFF2-40B4-BE49-F238E27FC236}">
                <a16:creationId xmlns:a16="http://schemas.microsoft.com/office/drawing/2014/main" id="{716BDB25-283C-C1A5-89DF-61B1F42A39E7}"/>
              </a:ext>
            </a:extLst>
          </p:cNvPr>
          <p:cNvSpPr/>
          <p:nvPr/>
        </p:nvSpPr>
        <p:spPr>
          <a:xfrm>
            <a:off x="2529389" y="2744426"/>
            <a:ext cx="1496007" cy="3554491"/>
          </a:xfrm>
          <a:prstGeom prst="up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EDF4FF"/>
              </a:gs>
              <a:gs pos="74000">
                <a:srgbClr val="64ADFC"/>
              </a:gs>
              <a:gs pos="83000">
                <a:srgbClr val="64ADFC"/>
              </a:gs>
              <a:gs pos="100000">
                <a:srgbClr val="99C7FC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5" name="Google Shape;544;p40">
            <a:extLst>
              <a:ext uri="{FF2B5EF4-FFF2-40B4-BE49-F238E27FC236}">
                <a16:creationId xmlns:a16="http://schemas.microsoft.com/office/drawing/2014/main" id="{C20B37C2-EB97-A014-AAD9-AAA07FA1ABCE}"/>
              </a:ext>
            </a:extLst>
          </p:cNvPr>
          <p:cNvSpPr/>
          <p:nvPr/>
        </p:nvSpPr>
        <p:spPr>
          <a:xfrm>
            <a:off x="2423711" y="2744434"/>
            <a:ext cx="7547787" cy="3548963"/>
          </a:xfrm>
          <a:prstGeom prst="rect">
            <a:avLst/>
          </a:prstGeom>
          <a:noFill/>
          <a:ln w="9525" cap="flat" cmpd="sng">
            <a:solidFill>
              <a:srgbClr val="023A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6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6" name="Google Shape;545;p40">
            <a:extLst>
              <a:ext uri="{FF2B5EF4-FFF2-40B4-BE49-F238E27FC236}">
                <a16:creationId xmlns:a16="http://schemas.microsoft.com/office/drawing/2014/main" id="{79D7AAD4-E2A3-99FE-D7B0-58D4EC21249D}"/>
              </a:ext>
            </a:extLst>
          </p:cNvPr>
          <p:cNvSpPr/>
          <p:nvPr/>
        </p:nvSpPr>
        <p:spPr>
          <a:xfrm>
            <a:off x="2423710" y="2389375"/>
            <a:ext cx="7547787" cy="417613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Direction of changes in AI technology and consumer trends</a:t>
            </a:r>
            <a:endParaRPr sz="2000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7" name="Google Shape;546;p40">
            <a:extLst>
              <a:ext uri="{FF2B5EF4-FFF2-40B4-BE49-F238E27FC236}">
                <a16:creationId xmlns:a16="http://schemas.microsoft.com/office/drawing/2014/main" id="{CAC01D01-075E-B0FA-1FAC-A382B06152C0}"/>
              </a:ext>
            </a:extLst>
          </p:cNvPr>
          <p:cNvSpPr/>
          <p:nvPr/>
        </p:nvSpPr>
        <p:spPr>
          <a:xfrm>
            <a:off x="2652697" y="300107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Product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Service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8" name="Google Shape;547;p40">
            <a:extLst>
              <a:ext uri="{FF2B5EF4-FFF2-40B4-BE49-F238E27FC236}">
                <a16:creationId xmlns:a16="http://schemas.microsoft.com/office/drawing/2014/main" id="{D6BB64F5-3AEC-81B4-85AA-DBE93A6D231D}"/>
              </a:ext>
            </a:extLst>
          </p:cNvPr>
          <p:cNvSpPr/>
          <p:nvPr/>
        </p:nvSpPr>
        <p:spPr>
          <a:xfrm>
            <a:off x="2652697" y="38542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Science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9" name="Google Shape;548;p40">
            <a:extLst>
              <a:ext uri="{FF2B5EF4-FFF2-40B4-BE49-F238E27FC236}">
                <a16:creationId xmlns:a16="http://schemas.microsoft.com/office/drawing/2014/main" id="{3DEBEF3C-68C4-B0C6-FAC5-031ED61B5DEC}"/>
              </a:ext>
            </a:extLst>
          </p:cNvPr>
          <p:cNvSpPr/>
          <p:nvPr/>
        </p:nvSpPr>
        <p:spPr>
          <a:xfrm>
            <a:off x="2652697" y="47175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Technology </a:t>
            </a:r>
            <a:endParaRPr sz="12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0" name="Google Shape;549;p40">
            <a:extLst>
              <a:ext uri="{FF2B5EF4-FFF2-40B4-BE49-F238E27FC236}">
                <a16:creationId xmlns:a16="http://schemas.microsoft.com/office/drawing/2014/main" id="{BCA9CE81-90A6-0E06-2FD7-20B5D57D62F5}"/>
              </a:ext>
            </a:extLst>
          </p:cNvPr>
          <p:cNvSpPr/>
          <p:nvPr/>
        </p:nvSpPr>
        <p:spPr>
          <a:xfrm>
            <a:off x="2652697" y="5570694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Computing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cxnSp>
        <p:nvCxnSpPr>
          <p:cNvPr id="41" name="Google Shape;550;p40">
            <a:extLst>
              <a:ext uri="{FF2B5EF4-FFF2-40B4-BE49-F238E27FC236}">
                <a16:creationId xmlns:a16="http://schemas.microsoft.com/office/drawing/2014/main" id="{7BB2687D-2715-E726-1A74-9F4E4DB72A75}"/>
              </a:ext>
            </a:extLst>
          </p:cNvPr>
          <p:cNvCxnSpPr/>
          <p:nvPr/>
        </p:nvCxnSpPr>
        <p:spPr>
          <a:xfrm>
            <a:off x="4025403" y="3657511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2" name="Google Shape;551;p40">
            <a:extLst>
              <a:ext uri="{FF2B5EF4-FFF2-40B4-BE49-F238E27FC236}">
                <a16:creationId xmlns:a16="http://schemas.microsoft.com/office/drawing/2014/main" id="{6CF23903-9666-D694-12D8-3008644EBA5D}"/>
              </a:ext>
            </a:extLst>
          </p:cNvPr>
          <p:cNvCxnSpPr/>
          <p:nvPr/>
        </p:nvCxnSpPr>
        <p:spPr>
          <a:xfrm>
            <a:off x="4025403" y="4512096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3" name="Google Shape;552;p40">
            <a:extLst>
              <a:ext uri="{FF2B5EF4-FFF2-40B4-BE49-F238E27FC236}">
                <a16:creationId xmlns:a16="http://schemas.microsoft.com/office/drawing/2014/main" id="{83C0A518-FEF9-DBE3-310E-AF6F4D0BD919}"/>
              </a:ext>
            </a:extLst>
          </p:cNvPr>
          <p:cNvCxnSpPr/>
          <p:nvPr/>
        </p:nvCxnSpPr>
        <p:spPr>
          <a:xfrm>
            <a:off x="4025403" y="5362189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44" name="Google Shape;553;p40">
            <a:extLst>
              <a:ext uri="{FF2B5EF4-FFF2-40B4-BE49-F238E27FC236}">
                <a16:creationId xmlns:a16="http://schemas.microsoft.com/office/drawing/2014/main" id="{84A3B78A-7CFB-17A6-2660-EBA7F791F933}"/>
              </a:ext>
            </a:extLst>
          </p:cNvPr>
          <p:cNvSpPr/>
          <p:nvPr/>
        </p:nvSpPr>
        <p:spPr>
          <a:xfrm>
            <a:off x="4131076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구독 경제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5" name="Google Shape;554;p40">
            <a:extLst>
              <a:ext uri="{FF2B5EF4-FFF2-40B4-BE49-F238E27FC236}">
                <a16:creationId xmlns:a16="http://schemas.microsoft.com/office/drawing/2014/main" id="{E3D454AE-6A5E-1873-1262-DF0493E7B39D}"/>
              </a:ext>
            </a:extLst>
          </p:cNvPr>
          <p:cNvSpPr txBox="1"/>
          <p:nvPr/>
        </p:nvSpPr>
        <p:spPr>
          <a:xfrm>
            <a:off x="4131076" y="3384693"/>
            <a:ext cx="1275692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제품 공유 &gt; 제품 소유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6" name="Google Shape;555;p40">
            <a:extLst>
              <a:ext uri="{FF2B5EF4-FFF2-40B4-BE49-F238E27FC236}">
                <a16:creationId xmlns:a16="http://schemas.microsoft.com/office/drawing/2014/main" id="{7144C0DD-7737-B3A5-5AFD-AF737AFE716E}"/>
              </a:ext>
            </a:extLst>
          </p:cNvPr>
          <p:cNvSpPr/>
          <p:nvPr/>
        </p:nvSpPr>
        <p:spPr>
          <a:xfrm>
            <a:off x="6263240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플랫폼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경제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7" name="Google Shape;556;p40">
            <a:extLst>
              <a:ext uri="{FF2B5EF4-FFF2-40B4-BE49-F238E27FC236}">
                <a16:creationId xmlns:a16="http://schemas.microsoft.com/office/drawing/2014/main" id="{FE8E5C3E-B363-A2C5-D017-692E8A8351DF}"/>
              </a:ext>
            </a:extLst>
          </p:cNvPr>
          <p:cNvSpPr txBox="1"/>
          <p:nvPr/>
        </p:nvSpPr>
        <p:spPr>
          <a:xfrm>
            <a:off x="6263248" y="3372749"/>
            <a:ext cx="1274809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생산자와 소비자의 연결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8" name="Google Shape;557;p40">
            <a:extLst>
              <a:ext uri="{FF2B5EF4-FFF2-40B4-BE49-F238E27FC236}">
                <a16:creationId xmlns:a16="http://schemas.microsoft.com/office/drawing/2014/main" id="{EDB32BD6-8D15-5410-B808-6644DE02DBBD}"/>
              </a:ext>
            </a:extLst>
          </p:cNvPr>
          <p:cNvSpPr/>
          <p:nvPr/>
        </p:nvSpPr>
        <p:spPr>
          <a:xfrm>
            <a:off x="8394528" y="3077390"/>
            <a:ext cx="145029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가치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가격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비용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9" name="Google Shape;558;p40">
            <a:extLst>
              <a:ext uri="{FF2B5EF4-FFF2-40B4-BE49-F238E27FC236}">
                <a16:creationId xmlns:a16="http://schemas.microsoft.com/office/drawing/2014/main" id="{5BDF52B2-FF02-C9A3-098C-D7BB582B54B4}"/>
              </a:ext>
            </a:extLst>
          </p:cNvPr>
          <p:cNvSpPr txBox="1"/>
          <p:nvPr/>
        </p:nvSpPr>
        <p:spPr>
          <a:xfrm>
            <a:off x="8395407" y="3339702"/>
            <a:ext cx="144941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기업의 생존 방식 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(가치 &amp; 소비자 경험 중요)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0" name="Google Shape;559;p40">
            <a:extLst>
              <a:ext uri="{FF2B5EF4-FFF2-40B4-BE49-F238E27FC236}">
                <a16:creationId xmlns:a16="http://schemas.microsoft.com/office/drawing/2014/main" id="{DC0CD2E1-FD5D-0259-743F-C97C40102A8E}"/>
              </a:ext>
            </a:extLst>
          </p:cNvPr>
          <p:cNvSpPr/>
          <p:nvPr/>
        </p:nvSpPr>
        <p:spPr>
          <a:xfrm>
            <a:off x="4131084" y="4759298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필요한 데이터를 스스로 찾는 학습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1" name="Google Shape;560;p40">
            <a:extLst>
              <a:ext uri="{FF2B5EF4-FFF2-40B4-BE49-F238E27FC236}">
                <a16:creationId xmlns:a16="http://schemas.microsoft.com/office/drawing/2014/main" id="{5288894D-8C98-1B07-CAE1-9C10BA63C97B}"/>
              </a:ext>
            </a:extLst>
          </p:cNvPr>
          <p:cNvSpPr txBox="1"/>
          <p:nvPr/>
        </p:nvSpPr>
        <p:spPr>
          <a:xfrm>
            <a:off x="4131072" y="5058353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Passive Intelligence → Active Intelligence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2" name="Google Shape;561;p40">
            <a:extLst>
              <a:ext uri="{FF2B5EF4-FFF2-40B4-BE49-F238E27FC236}">
                <a16:creationId xmlns:a16="http://schemas.microsoft.com/office/drawing/2014/main" id="{FEDAF18B-488B-C9E8-4D03-7CB7D265B010}"/>
              </a:ext>
            </a:extLst>
          </p:cNvPr>
          <p:cNvSpPr/>
          <p:nvPr/>
        </p:nvSpPr>
        <p:spPr>
          <a:xfrm>
            <a:off x="6950394" y="4759298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상식을 가진 범용 AI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Google Shape;562;p40">
            <a:extLst>
              <a:ext uri="{FF2B5EF4-FFF2-40B4-BE49-F238E27FC236}">
                <a16:creationId xmlns:a16="http://schemas.microsoft.com/office/drawing/2014/main" id="{BC7A507C-C205-CFE6-C87B-568F6B43C005}"/>
              </a:ext>
            </a:extLst>
          </p:cNvPr>
          <p:cNvSpPr txBox="1"/>
          <p:nvPr/>
        </p:nvSpPr>
        <p:spPr>
          <a:xfrm>
            <a:off x="6950390" y="505858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특화 AI (특정분야 Task가 가능한) → 범용 AI 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4" name="Google Shape;563;p40">
            <a:extLst>
              <a:ext uri="{FF2B5EF4-FFF2-40B4-BE49-F238E27FC236}">
                <a16:creationId xmlns:a16="http://schemas.microsoft.com/office/drawing/2014/main" id="{243CEEFC-6351-144E-6498-C78E4BE4BF94}"/>
              </a:ext>
            </a:extLst>
          </p:cNvPr>
          <p:cNvSpPr/>
          <p:nvPr/>
        </p:nvSpPr>
        <p:spPr>
          <a:xfrm>
            <a:off x="4131084" y="563117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Terabyte → Peta → Exa → Zetta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Google Shape;564;p40">
            <a:extLst>
              <a:ext uri="{FF2B5EF4-FFF2-40B4-BE49-F238E27FC236}">
                <a16:creationId xmlns:a16="http://schemas.microsoft.com/office/drawing/2014/main" id="{BB1A0F74-8D30-9430-0EE0-029F1A1F834C}"/>
              </a:ext>
            </a:extLst>
          </p:cNvPr>
          <p:cNvSpPr txBox="1"/>
          <p:nvPr/>
        </p:nvSpPr>
        <p:spPr>
          <a:xfrm>
            <a:off x="4131082" y="5908367"/>
            <a:ext cx="269263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＊Data Volume 변화 : Tera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12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Peta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15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                               Exa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18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), Zetta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21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Google Shape;565;p40">
            <a:extLst>
              <a:ext uri="{FF2B5EF4-FFF2-40B4-BE49-F238E27FC236}">
                <a16:creationId xmlns:a16="http://schemas.microsoft.com/office/drawing/2014/main" id="{43BB63CD-A72B-B0C6-A965-E1DDB9DB3226}"/>
              </a:ext>
            </a:extLst>
          </p:cNvPr>
          <p:cNvSpPr/>
          <p:nvPr/>
        </p:nvSpPr>
        <p:spPr>
          <a:xfrm>
            <a:off x="6965036" y="5631170"/>
            <a:ext cx="2879788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CPU/GPU/NPUs →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Google Shape;566;p40">
            <a:extLst>
              <a:ext uri="{FF2B5EF4-FFF2-40B4-BE49-F238E27FC236}">
                <a16:creationId xmlns:a16="http://schemas.microsoft.com/office/drawing/2014/main" id="{D9EC2B76-8922-C822-E6E5-D02241B9379F}"/>
              </a:ext>
            </a:extLst>
          </p:cNvPr>
          <p:cNvSpPr txBox="1"/>
          <p:nvPr/>
        </p:nvSpPr>
        <p:spPr>
          <a:xfrm>
            <a:off x="6965037" y="5946308"/>
            <a:ext cx="287978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＊HW Accelerators의 변화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8" name="Google Shape;567;p40">
            <a:extLst>
              <a:ext uri="{FF2B5EF4-FFF2-40B4-BE49-F238E27FC236}">
                <a16:creationId xmlns:a16="http://schemas.microsoft.com/office/drawing/2014/main" id="{BDD14525-BE40-1509-7250-C335BDDDFD77}"/>
              </a:ext>
            </a:extLst>
          </p:cNvPr>
          <p:cNvSpPr/>
          <p:nvPr/>
        </p:nvSpPr>
        <p:spPr>
          <a:xfrm>
            <a:off x="4131084" y="391715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Customer Experience Analytics 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9" name="Google Shape;568;p40">
            <a:extLst>
              <a:ext uri="{FF2B5EF4-FFF2-40B4-BE49-F238E27FC236}">
                <a16:creationId xmlns:a16="http://schemas.microsoft.com/office/drawing/2014/main" id="{3159D79E-B177-70F8-38DF-2D7C9223D6EC}"/>
              </a:ext>
            </a:extLst>
          </p:cNvPr>
          <p:cNvSpPr txBox="1"/>
          <p:nvPr/>
        </p:nvSpPr>
        <p:spPr>
          <a:xfrm>
            <a:off x="4131073" y="4216205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Personalization Analytics / AutoDA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60" name="Google Shape;569;p40">
            <a:extLst>
              <a:ext uri="{FF2B5EF4-FFF2-40B4-BE49-F238E27FC236}">
                <a16:creationId xmlns:a16="http://schemas.microsoft.com/office/drawing/2014/main" id="{C410DBC9-D3BD-36AB-D819-4EE45F5C0BC1}"/>
              </a:ext>
            </a:extLst>
          </p:cNvPr>
          <p:cNvSpPr/>
          <p:nvPr/>
        </p:nvSpPr>
        <p:spPr>
          <a:xfrm>
            <a:off x="6950394" y="3917150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 for Things As Customers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Google Shape;570;p40">
            <a:extLst>
              <a:ext uri="{FF2B5EF4-FFF2-40B4-BE49-F238E27FC236}">
                <a16:creationId xmlns:a16="http://schemas.microsoft.com/office/drawing/2014/main" id="{EF6FE375-8251-4AA7-7F4E-21EFBB3FECBB}"/>
              </a:ext>
            </a:extLst>
          </p:cNvPr>
          <p:cNvSpPr txBox="1"/>
          <p:nvPr/>
        </p:nvSpPr>
        <p:spPr>
          <a:xfrm>
            <a:off x="6950389" y="422284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Multiplex Graph Analytics &amp; Federated ML Training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Google Shape;571;p40">
            <a:extLst>
              <a:ext uri="{FF2B5EF4-FFF2-40B4-BE49-F238E27FC236}">
                <a16:creationId xmlns:a16="http://schemas.microsoft.com/office/drawing/2014/main" id="{5BAD8DE6-F943-1881-A0FC-EF6316854EC1}"/>
              </a:ext>
            </a:extLst>
          </p:cNvPr>
          <p:cNvSpPr txBox="1"/>
          <p:nvPr/>
        </p:nvSpPr>
        <p:spPr>
          <a:xfrm>
            <a:off x="822364" y="6991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1730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8;p2">
            <a:extLst>
              <a:ext uri="{FF2B5EF4-FFF2-40B4-BE49-F238E27FC236}">
                <a16:creationId xmlns:a16="http://schemas.microsoft.com/office/drawing/2014/main" id="{9B2683F3-AAD9-439F-FCBE-6D42662B48C3}"/>
              </a:ext>
            </a:extLst>
          </p:cNvPr>
          <p:cNvSpPr/>
          <p:nvPr/>
        </p:nvSpPr>
        <p:spPr>
          <a:xfrm>
            <a:off x="1757098" y="2249086"/>
            <a:ext cx="3750907" cy="404905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B9D9FE"/>
            </a:solidFill>
            <a:prstDash val="lg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81;p2">
            <a:extLst>
              <a:ext uri="{FF2B5EF4-FFF2-40B4-BE49-F238E27FC236}">
                <a16:creationId xmlns:a16="http://schemas.microsoft.com/office/drawing/2014/main" id="{C439C10D-060C-7D29-C04D-F93320B5963C}"/>
              </a:ext>
            </a:extLst>
          </p:cNvPr>
          <p:cNvSpPr/>
          <p:nvPr/>
        </p:nvSpPr>
        <p:spPr>
          <a:xfrm>
            <a:off x="1825227" y="2499803"/>
            <a:ext cx="3624300" cy="3759900"/>
          </a:xfrm>
          <a:prstGeom prst="ellipse">
            <a:avLst/>
          </a:prstGeom>
          <a:solidFill>
            <a:srgbClr val="B9D9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6" name="Google Shape;82;p2" descr="머리와 톱니바퀴">
            <a:extLst>
              <a:ext uri="{FF2B5EF4-FFF2-40B4-BE49-F238E27FC236}">
                <a16:creationId xmlns:a16="http://schemas.microsoft.com/office/drawing/2014/main" id="{EBE015FA-2094-6AAC-B712-4E3B503AA5B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67341" y="2499801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2">
            <a:extLst>
              <a:ext uri="{FF2B5EF4-FFF2-40B4-BE49-F238E27FC236}">
                <a16:creationId xmlns:a16="http://schemas.microsoft.com/office/drawing/2014/main" id="{3E006E77-3FEA-8A86-7B61-1011EA68D6FA}"/>
              </a:ext>
            </a:extLst>
          </p:cNvPr>
          <p:cNvSpPr txBox="1"/>
          <p:nvPr/>
        </p:nvSpPr>
        <p:spPr>
          <a:xfrm>
            <a:off x="2731907" y="3039804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Artificial Intelligence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84;p2">
            <a:extLst>
              <a:ext uri="{FF2B5EF4-FFF2-40B4-BE49-F238E27FC236}">
                <a16:creationId xmlns:a16="http://schemas.microsoft.com/office/drawing/2014/main" id="{00FE322A-854B-1819-8507-4E950A2A723B}"/>
              </a:ext>
            </a:extLst>
          </p:cNvPr>
          <p:cNvSpPr/>
          <p:nvPr/>
        </p:nvSpPr>
        <p:spPr>
          <a:xfrm>
            <a:off x="2215671" y="3308297"/>
            <a:ext cx="2844900" cy="2951400"/>
          </a:xfrm>
          <a:prstGeom prst="ellipse">
            <a:avLst/>
          </a:prstGeom>
          <a:solidFill>
            <a:srgbClr val="428D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1" name="Google Shape;85;p2" descr="단일 톱니바퀴">
            <a:extLst>
              <a:ext uri="{FF2B5EF4-FFF2-40B4-BE49-F238E27FC236}">
                <a16:creationId xmlns:a16="http://schemas.microsoft.com/office/drawing/2014/main" id="{082ED0F7-4666-8413-A1B0-2E5640377AD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67341" y="3269385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6;p2">
            <a:extLst>
              <a:ext uri="{FF2B5EF4-FFF2-40B4-BE49-F238E27FC236}">
                <a16:creationId xmlns:a16="http://schemas.microsoft.com/office/drawing/2014/main" id="{783286A6-2341-788F-354B-342E0F66EAF4}"/>
              </a:ext>
            </a:extLst>
          </p:cNvPr>
          <p:cNvSpPr txBox="1"/>
          <p:nvPr/>
        </p:nvSpPr>
        <p:spPr>
          <a:xfrm>
            <a:off x="2731907" y="3684898"/>
            <a:ext cx="1810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Statistical Inference</a:t>
            </a:r>
          </a:p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Machine Learning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3" name="Google Shape;87;p2">
            <a:extLst>
              <a:ext uri="{FF2B5EF4-FFF2-40B4-BE49-F238E27FC236}">
                <a16:creationId xmlns:a16="http://schemas.microsoft.com/office/drawing/2014/main" id="{86E8FE0E-9E42-237A-5EA1-092708B2BC1D}"/>
              </a:ext>
            </a:extLst>
          </p:cNvPr>
          <p:cNvSpPr/>
          <p:nvPr/>
        </p:nvSpPr>
        <p:spPr>
          <a:xfrm>
            <a:off x="2623459" y="4150087"/>
            <a:ext cx="2027700" cy="2103600"/>
          </a:xfrm>
          <a:prstGeom prst="ellipse">
            <a:avLst/>
          </a:prstGeom>
          <a:solidFill>
            <a:srgbClr val="1C5D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4" name="Google Shape;88;p2">
            <a:extLst>
              <a:ext uri="{FF2B5EF4-FFF2-40B4-BE49-F238E27FC236}">
                <a16:creationId xmlns:a16="http://schemas.microsoft.com/office/drawing/2014/main" id="{7EFE0E4A-3DC5-9184-6CC3-D3DCC7BF0F5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19505" y="4221128"/>
            <a:ext cx="432000" cy="4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89;p2">
            <a:extLst>
              <a:ext uri="{FF2B5EF4-FFF2-40B4-BE49-F238E27FC236}">
                <a16:creationId xmlns:a16="http://schemas.microsoft.com/office/drawing/2014/main" id="{AB48797E-3157-EFEB-3B9D-8E2EA2B15CDD}"/>
              </a:ext>
            </a:extLst>
          </p:cNvPr>
          <p:cNvSpPr txBox="1"/>
          <p:nvPr/>
        </p:nvSpPr>
        <p:spPr>
          <a:xfrm>
            <a:off x="2731907" y="4642465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Deep Learning</a:t>
            </a:r>
            <a:endParaRPr sz="14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6" name="Google Shape;90;p2">
            <a:extLst>
              <a:ext uri="{FF2B5EF4-FFF2-40B4-BE49-F238E27FC236}">
                <a16:creationId xmlns:a16="http://schemas.microsoft.com/office/drawing/2014/main" id="{B5D89721-29B4-E127-A610-08C330627CD9}"/>
              </a:ext>
            </a:extLst>
          </p:cNvPr>
          <p:cNvSpPr/>
          <p:nvPr/>
        </p:nvSpPr>
        <p:spPr>
          <a:xfrm>
            <a:off x="6824062" y="2471815"/>
            <a:ext cx="3355459" cy="938940"/>
          </a:xfrm>
          <a:prstGeom prst="wedgeRectCallout">
            <a:avLst>
              <a:gd name="adj1" fmla="val -21047"/>
              <a:gd name="adj2" fmla="val 83355"/>
            </a:avLst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sz="12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the practical </a:t>
            </a:r>
            <a:r>
              <a:rPr lang="en-US" sz="12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“Business”</a:t>
            </a:r>
            <a:r>
              <a:rPr lang="en-US" sz="12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of advanced analytics, statistics, machine learning, and the necessary big data preparation in a convergence context.</a:t>
            </a:r>
            <a:endParaRPr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7" name="Google Shape;91;p2">
            <a:extLst>
              <a:ext uri="{FF2B5EF4-FFF2-40B4-BE49-F238E27FC236}">
                <a16:creationId xmlns:a16="http://schemas.microsoft.com/office/drawing/2014/main" id="{015039A6-220C-5C1D-30E6-FAB9C8B72D9F}"/>
              </a:ext>
            </a:extLst>
          </p:cNvPr>
          <p:cNvSpPr txBox="1"/>
          <p:nvPr/>
        </p:nvSpPr>
        <p:spPr>
          <a:xfrm>
            <a:off x="2553616" y="2095196"/>
            <a:ext cx="2157871" cy="307736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B9D9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</a:t>
            </a:r>
            <a:r>
              <a:rPr lang="en-US" sz="14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“Technologies”</a:t>
            </a:r>
            <a:endParaRPr sz="1400" b="1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8" name="Google Shape;92;p2">
            <a:extLst>
              <a:ext uri="{FF2B5EF4-FFF2-40B4-BE49-F238E27FC236}">
                <a16:creationId xmlns:a16="http://schemas.microsoft.com/office/drawing/2014/main" id="{0971EC28-9398-8F68-64E8-5DC6ADC91368}"/>
              </a:ext>
            </a:extLst>
          </p:cNvPr>
          <p:cNvSpPr/>
          <p:nvPr/>
        </p:nvSpPr>
        <p:spPr>
          <a:xfrm>
            <a:off x="5815904" y="33020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9" name="Google Shape;93;p2">
            <a:extLst>
              <a:ext uri="{FF2B5EF4-FFF2-40B4-BE49-F238E27FC236}">
                <a16:creationId xmlns:a16="http://schemas.microsoft.com/office/drawing/2014/main" id="{382003FF-9F57-9F9B-7BE8-10BE51365F9F}"/>
              </a:ext>
            </a:extLst>
          </p:cNvPr>
          <p:cNvSpPr txBox="1"/>
          <p:nvPr/>
        </p:nvSpPr>
        <p:spPr>
          <a:xfrm>
            <a:off x="2623459" y="5048448"/>
            <a:ext cx="224886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spAutoFit/>
          </a:bodyPr>
          <a:lstStyle/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RBM (Restricted Boltzmann Machine)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DBN (Deep Belief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CNN (Convolutional Neural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Deep Reinforcement Learning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0" name="Google Shape;94;p2">
            <a:extLst>
              <a:ext uri="{FF2B5EF4-FFF2-40B4-BE49-F238E27FC236}">
                <a16:creationId xmlns:a16="http://schemas.microsoft.com/office/drawing/2014/main" id="{FA891357-DEE2-3131-7ED5-D15D241F3D74}"/>
              </a:ext>
            </a:extLst>
          </p:cNvPr>
          <p:cNvSpPr/>
          <p:nvPr/>
        </p:nvSpPr>
        <p:spPr>
          <a:xfrm>
            <a:off x="2289271" y="3695971"/>
            <a:ext cx="7963843" cy="1927160"/>
          </a:xfrm>
          <a:prstGeom prst="ellipse">
            <a:avLst/>
          </a:prstGeom>
          <a:solidFill>
            <a:srgbClr val="002060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1" name="Google Shape;95;p2">
            <a:extLst>
              <a:ext uri="{FF2B5EF4-FFF2-40B4-BE49-F238E27FC236}">
                <a16:creationId xmlns:a16="http://schemas.microsoft.com/office/drawing/2014/main" id="{7CDE39C5-9741-D9A4-3129-A472F593B9F5}"/>
              </a:ext>
            </a:extLst>
          </p:cNvPr>
          <p:cNvSpPr txBox="1"/>
          <p:nvPr/>
        </p:nvSpPr>
        <p:spPr>
          <a:xfrm>
            <a:off x="5340173" y="4237397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 b="1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Science</a:t>
            </a:r>
            <a:endParaRPr sz="1200" b="1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2" name="Google Shape;96;p2">
            <a:extLst>
              <a:ext uri="{FF2B5EF4-FFF2-40B4-BE49-F238E27FC236}">
                <a16:creationId xmlns:a16="http://schemas.microsoft.com/office/drawing/2014/main" id="{3C615349-33A1-E5B5-2DDC-4E162E7DFF82}"/>
              </a:ext>
            </a:extLst>
          </p:cNvPr>
          <p:cNvSpPr txBox="1"/>
          <p:nvPr/>
        </p:nvSpPr>
        <p:spPr>
          <a:xfrm>
            <a:off x="5340173" y="4575951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Big Data</a:t>
            </a:r>
            <a:endParaRPr sz="12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23" name="Google Shape;97;p2" descr="Data and cost vs. time">
            <a:extLst>
              <a:ext uri="{FF2B5EF4-FFF2-40B4-BE49-F238E27FC236}">
                <a16:creationId xmlns:a16="http://schemas.microsoft.com/office/drawing/2014/main" id="{FEDFD775-86C0-23B9-5D95-3734FD5D53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40075" y="4273614"/>
            <a:ext cx="1440000" cy="70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98;p2">
            <a:extLst>
              <a:ext uri="{FF2B5EF4-FFF2-40B4-BE49-F238E27FC236}">
                <a16:creationId xmlns:a16="http://schemas.microsoft.com/office/drawing/2014/main" id="{F547606F-B290-9C9F-25D8-70C6F88E6D90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906069" y="4011755"/>
            <a:ext cx="1620000" cy="12614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278;p30">
            <a:extLst>
              <a:ext uri="{FF2B5EF4-FFF2-40B4-BE49-F238E27FC236}">
                <a16:creationId xmlns:a16="http://schemas.microsoft.com/office/drawing/2014/main" id="{D5CB2B35-FFCE-C66D-7F22-AAA25C08FA20}"/>
              </a:ext>
            </a:extLst>
          </p:cNvPr>
          <p:cNvGrpSpPr/>
          <p:nvPr/>
        </p:nvGrpSpPr>
        <p:grpSpPr>
          <a:xfrm>
            <a:off x="6663005" y="1090749"/>
            <a:ext cx="4295983" cy="814611"/>
            <a:chOff x="6501528" y="2986010"/>
            <a:chExt cx="2185275" cy="814610"/>
          </a:xfrm>
        </p:grpSpPr>
        <p:grpSp>
          <p:nvGrpSpPr>
            <p:cNvPr id="26" name="Google Shape;1279;p30">
              <a:extLst>
                <a:ext uri="{FF2B5EF4-FFF2-40B4-BE49-F238E27FC236}">
                  <a16:creationId xmlns:a16="http://schemas.microsoft.com/office/drawing/2014/main" id="{C114AEF9-96CF-A2C1-06B7-E8D3F6573D0B}"/>
                </a:ext>
              </a:extLst>
            </p:cNvPr>
            <p:cNvGrpSpPr/>
            <p:nvPr/>
          </p:nvGrpSpPr>
          <p:grpSpPr>
            <a:xfrm>
              <a:off x="6501528" y="2986010"/>
              <a:ext cx="2175803" cy="814610"/>
              <a:chOff x="664393" y="2087425"/>
              <a:chExt cx="2300976" cy="814610"/>
            </a:xfrm>
          </p:grpSpPr>
          <p:sp>
            <p:nvSpPr>
              <p:cNvPr id="28" name="Google Shape;1280;p30">
                <a:extLst>
                  <a:ext uri="{FF2B5EF4-FFF2-40B4-BE49-F238E27FC236}">
                    <a16:creationId xmlns:a16="http://schemas.microsoft.com/office/drawing/2014/main" id="{0E9A0CAC-2C84-DCF5-BD80-6F973370EA42}"/>
                  </a:ext>
                </a:extLst>
              </p:cNvPr>
              <p:cNvSpPr txBox="1"/>
              <p:nvPr/>
            </p:nvSpPr>
            <p:spPr>
              <a:xfrm>
                <a:off x="1526674" y="2087425"/>
                <a:ext cx="1179293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ko-KR" altLang="en-US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데이터분석</a:t>
                </a:r>
                <a:r>
                  <a:rPr lang="en-US" altLang="ko-KR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(DA, DS)</a:t>
                </a:r>
                <a:endParaRPr sz="1400" b="1" u="sng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29" name="Google Shape;1281;p30">
                <a:extLst>
                  <a:ext uri="{FF2B5EF4-FFF2-40B4-BE49-F238E27FC236}">
                    <a16:creationId xmlns:a16="http://schemas.microsoft.com/office/drawing/2014/main" id="{5A0089DD-4E3B-8C58-9E93-93FA66A6FFBA}"/>
                  </a:ext>
                </a:extLst>
              </p:cNvPr>
              <p:cNvSpPr txBox="1"/>
              <p:nvPr/>
            </p:nvSpPr>
            <p:spPr>
              <a:xfrm>
                <a:off x="664393" y="2419035"/>
                <a:ext cx="2300976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인간이 말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/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행동으로 삶을 선택하듯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BigData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와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AI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를 사용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실제 문제를 해결하는 과정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27" name="Google Shape;1282;p30">
              <a:extLst>
                <a:ext uri="{FF2B5EF4-FFF2-40B4-BE49-F238E27FC236}">
                  <a16:creationId xmlns:a16="http://schemas.microsoft.com/office/drawing/2014/main" id="{D1315BCC-B8A6-53D4-4E30-A0D8D6F20129}"/>
                </a:ext>
              </a:extLst>
            </p:cNvPr>
            <p:cNvSpPr txBox="1"/>
            <p:nvPr/>
          </p:nvSpPr>
          <p:spPr>
            <a:xfrm>
              <a:off x="8254503" y="2986010"/>
              <a:ext cx="43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3</a:t>
              </a:r>
              <a:endParaRPr sz="1400" b="1" dirty="0">
                <a:solidFill>
                  <a:srgbClr val="7030A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sp>
        <p:nvSpPr>
          <p:cNvPr id="30" name="Google Shape;1285;p30">
            <a:extLst>
              <a:ext uri="{FF2B5EF4-FFF2-40B4-BE49-F238E27FC236}">
                <a16:creationId xmlns:a16="http://schemas.microsoft.com/office/drawing/2014/main" id="{C0171C09-205E-81C0-4AAC-BC74D2EC3457}"/>
              </a:ext>
            </a:extLst>
          </p:cNvPr>
          <p:cNvSpPr/>
          <p:nvPr/>
        </p:nvSpPr>
        <p:spPr>
          <a:xfrm>
            <a:off x="8506853" y="1142771"/>
            <a:ext cx="281509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31" name="Google Shape;1371;p30">
            <a:extLst>
              <a:ext uri="{FF2B5EF4-FFF2-40B4-BE49-F238E27FC236}">
                <a16:creationId xmlns:a16="http://schemas.microsoft.com/office/drawing/2014/main" id="{F8A260D1-8BB9-37BE-4695-526BEC60922C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 flipV="1">
            <a:off x="6271194" y="1256649"/>
            <a:ext cx="1994735" cy="295249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2" name="Google Shape;1263;p30">
            <a:extLst>
              <a:ext uri="{FF2B5EF4-FFF2-40B4-BE49-F238E27FC236}">
                <a16:creationId xmlns:a16="http://schemas.microsoft.com/office/drawing/2014/main" id="{C826A073-3099-897F-211E-77197DBF5B66}"/>
              </a:ext>
            </a:extLst>
          </p:cNvPr>
          <p:cNvGrpSpPr/>
          <p:nvPr/>
        </p:nvGrpSpPr>
        <p:grpSpPr>
          <a:xfrm>
            <a:off x="8218851" y="5492286"/>
            <a:ext cx="3780576" cy="824600"/>
            <a:chOff x="457200" y="959300"/>
            <a:chExt cx="3864902" cy="824600"/>
          </a:xfrm>
        </p:grpSpPr>
        <p:grpSp>
          <p:nvGrpSpPr>
            <p:cNvPr id="33" name="Google Shape;1264;p30">
              <a:extLst>
                <a:ext uri="{FF2B5EF4-FFF2-40B4-BE49-F238E27FC236}">
                  <a16:creationId xmlns:a16="http://schemas.microsoft.com/office/drawing/2014/main" id="{3A35F418-4753-A2AC-E003-13167A3500C4}"/>
                </a:ext>
              </a:extLst>
            </p:cNvPr>
            <p:cNvGrpSpPr/>
            <p:nvPr/>
          </p:nvGrpSpPr>
          <p:grpSpPr>
            <a:xfrm>
              <a:off x="914399" y="959300"/>
              <a:ext cx="3407703" cy="824600"/>
              <a:chOff x="457199" y="959300"/>
              <a:chExt cx="3407703" cy="824600"/>
            </a:xfrm>
          </p:grpSpPr>
          <p:sp>
            <p:nvSpPr>
              <p:cNvPr id="35" name="Google Shape;1265;p30">
                <a:extLst>
                  <a:ext uri="{FF2B5EF4-FFF2-40B4-BE49-F238E27FC236}">
                    <a16:creationId xmlns:a16="http://schemas.microsoft.com/office/drawing/2014/main" id="{6FBC67F3-EA72-FE46-572B-04B6BBA062AB}"/>
                  </a:ext>
                </a:extLst>
              </p:cNvPr>
              <p:cNvSpPr txBox="1"/>
              <p:nvPr/>
            </p:nvSpPr>
            <p:spPr>
              <a:xfrm>
                <a:off x="457199" y="959300"/>
                <a:ext cx="2303446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빅데이터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(Big Data)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36" name="Google Shape;1266;p30">
                <a:extLst>
                  <a:ext uri="{FF2B5EF4-FFF2-40B4-BE49-F238E27FC236}">
                    <a16:creationId xmlns:a16="http://schemas.microsoft.com/office/drawing/2014/main" id="{B60C11F5-8B12-C4BC-07EC-4ABB8BB2D48D}"/>
                  </a:ext>
                </a:extLst>
              </p:cNvPr>
              <p:cNvSpPr txBox="1"/>
              <p:nvPr/>
            </p:nvSpPr>
            <p:spPr>
              <a:xfrm>
                <a:off x="457199" y="1300900"/>
                <a:ext cx="3407703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5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가지 감각처럼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디지털기기로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생성되는 수많은 데이터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34" name="Google Shape;1267;p30">
              <a:extLst>
                <a:ext uri="{FF2B5EF4-FFF2-40B4-BE49-F238E27FC236}">
                  <a16:creationId xmlns:a16="http://schemas.microsoft.com/office/drawing/2014/main" id="{C0BBA2F3-461A-42E2-631B-555D051F7F1C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>
                  <a:solidFill>
                    <a:schemeClr val="accent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01</a:t>
              </a:r>
              <a:endParaRPr sz="1400" b="1">
                <a:solidFill>
                  <a:schemeClr val="accen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37" name="Google Shape;1368;p30">
            <a:extLst>
              <a:ext uri="{FF2B5EF4-FFF2-40B4-BE49-F238E27FC236}">
                <a16:creationId xmlns:a16="http://schemas.microsoft.com/office/drawing/2014/main" id="{51A74ADA-5251-FFA6-71CF-6E275C4F31CA}"/>
              </a:ext>
            </a:extLst>
          </p:cNvPr>
          <p:cNvCxnSpPr>
            <a:cxnSpLocks/>
            <a:stCxn id="36" idx="1"/>
            <a:endCxn id="22" idx="2"/>
          </p:cNvCxnSpPr>
          <p:nvPr/>
        </p:nvCxnSpPr>
        <p:spPr>
          <a:xfrm rot="10800000">
            <a:off x="6245573" y="4852910"/>
            <a:ext cx="2420502" cy="122247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8" name="Google Shape;1273;p30">
            <a:extLst>
              <a:ext uri="{FF2B5EF4-FFF2-40B4-BE49-F238E27FC236}">
                <a16:creationId xmlns:a16="http://schemas.microsoft.com/office/drawing/2014/main" id="{FEE4EF2B-E38B-D342-00C9-2B069B984509}"/>
              </a:ext>
            </a:extLst>
          </p:cNvPr>
          <p:cNvGrpSpPr/>
          <p:nvPr/>
        </p:nvGrpSpPr>
        <p:grpSpPr>
          <a:xfrm>
            <a:off x="-50104" y="954899"/>
            <a:ext cx="5791503" cy="889489"/>
            <a:chOff x="457200" y="959300"/>
            <a:chExt cx="2518200" cy="889489"/>
          </a:xfrm>
        </p:grpSpPr>
        <p:grpSp>
          <p:nvGrpSpPr>
            <p:cNvPr id="39" name="Google Shape;1274;p30">
              <a:extLst>
                <a:ext uri="{FF2B5EF4-FFF2-40B4-BE49-F238E27FC236}">
                  <a16:creationId xmlns:a16="http://schemas.microsoft.com/office/drawing/2014/main" id="{E2F77888-64A8-BB83-3479-F0FA1831045A}"/>
                </a:ext>
              </a:extLst>
            </p:cNvPr>
            <p:cNvGrpSpPr/>
            <p:nvPr/>
          </p:nvGrpSpPr>
          <p:grpSpPr>
            <a:xfrm>
              <a:off x="914400" y="959300"/>
              <a:ext cx="2061000" cy="889489"/>
              <a:chOff x="457200" y="959300"/>
              <a:chExt cx="2061000" cy="889489"/>
            </a:xfrm>
          </p:grpSpPr>
          <p:sp>
            <p:nvSpPr>
              <p:cNvPr id="41" name="Google Shape;1275;p30">
                <a:extLst>
                  <a:ext uri="{FF2B5EF4-FFF2-40B4-BE49-F238E27FC236}">
                    <a16:creationId xmlns:a16="http://schemas.microsoft.com/office/drawing/2014/main" id="{DC33C65D-497F-BC75-9329-DD2EE76F358B}"/>
                  </a:ext>
                </a:extLst>
              </p:cNvPr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인공지능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(AI)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42" name="Google Shape;1276;p30">
                <a:extLst>
                  <a:ext uri="{FF2B5EF4-FFF2-40B4-BE49-F238E27FC236}">
                    <a16:creationId xmlns:a16="http://schemas.microsoft.com/office/drawing/2014/main" id="{50C19509-41FC-67BC-9219-06063515B24B}"/>
                  </a:ext>
                </a:extLst>
              </p:cNvPr>
              <p:cNvSpPr txBox="1"/>
              <p:nvPr/>
            </p:nvSpPr>
            <p:spPr>
              <a:xfrm>
                <a:off x="457200" y="1365789"/>
                <a:ext cx="2014748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뇌처럼 그리고 이를 넘어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 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빅데이터의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모든 패턴을 파악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하고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의사결정 후보를 자동 생성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하는 알고리즘류</a:t>
                </a:r>
                <a:endParaRPr sz="14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40" name="Google Shape;1277;p30">
              <a:extLst>
                <a:ext uri="{FF2B5EF4-FFF2-40B4-BE49-F238E27FC236}">
                  <a16:creationId xmlns:a16="http://schemas.microsoft.com/office/drawing/2014/main" id="{A3CB621E-282E-B834-6928-DFBF60D18A43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2</a:t>
              </a:r>
              <a:endParaRPr sz="1400" b="1" dirty="0">
                <a:solidFill>
                  <a:schemeClr val="accent5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43" name="Google Shape;1369;p30">
            <a:extLst>
              <a:ext uri="{FF2B5EF4-FFF2-40B4-BE49-F238E27FC236}">
                <a16:creationId xmlns:a16="http://schemas.microsoft.com/office/drawing/2014/main" id="{28539425-E641-5DD0-F4E6-9343E3E55C67}"/>
              </a:ext>
            </a:extLst>
          </p:cNvPr>
          <p:cNvCxnSpPr>
            <a:cxnSpLocks/>
            <a:stCxn id="42" idx="1"/>
            <a:endCxn id="7" idx="1"/>
          </p:cNvCxnSpPr>
          <p:nvPr/>
        </p:nvCxnSpPr>
        <p:spPr>
          <a:xfrm rot="10800000" flipH="1" flipV="1">
            <a:off x="1001391" y="1602888"/>
            <a:ext cx="1730516" cy="1590784"/>
          </a:xfrm>
          <a:prstGeom prst="bentConnector3">
            <a:avLst>
              <a:gd name="adj1" fmla="val -1321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138547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71;p45">
            <a:extLst>
              <a:ext uri="{FF2B5EF4-FFF2-40B4-BE49-F238E27FC236}">
                <a16:creationId xmlns:a16="http://schemas.microsoft.com/office/drawing/2014/main" id="{DBBF7E3A-355C-96D8-79F0-9145C0A4ED12}"/>
              </a:ext>
            </a:extLst>
          </p:cNvPr>
          <p:cNvSpPr txBox="1"/>
          <p:nvPr/>
        </p:nvSpPr>
        <p:spPr>
          <a:xfrm>
            <a:off x="1084820" y="1669828"/>
            <a:ext cx="8518500" cy="4205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용어정리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인공지능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컴퓨터가 사람처럼 사고하고 행동할 수 있게 해주는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Science(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데이터과학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은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 재료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을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사용하여 </a:t>
            </a:r>
            <a:endParaRPr lang="en-US" altLang="ko-KR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인간과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사회의 문제들을 해결하는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융합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</a:p>
          <a:p>
            <a:pPr marL="171442" lvl="1" indent="-82547"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600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비즈니스와 기술 </a:t>
            </a: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방향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기술은 더욱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인간에 가까운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AGI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향해가고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있으며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비즈니스는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전통적인 하드웨어와 제품을 넘어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 사회 중심 서비스로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다변화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내 상위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Top 5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로봇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비서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헬스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및 광고</a:t>
            </a:r>
            <a:r>
              <a:rPr lang="en-US" altLang="ko-KR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운영효율화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특정 국가를 막론하고 기업과 학계에서 연구역량을 집중</a:t>
            </a:r>
            <a:endParaRPr lang="en-US" altLang="ko-KR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772;p45">
            <a:extLst>
              <a:ext uri="{FF2B5EF4-FFF2-40B4-BE49-F238E27FC236}">
                <a16:creationId xmlns:a16="http://schemas.microsoft.com/office/drawing/2014/main" id="{E4134070-44A7-1AFF-DA5A-16DB0CBD6B6D}"/>
              </a:ext>
            </a:extLst>
          </p:cNvPr>
          <p:cNvSpPr txBox="1"/>
          <p:nvPr/>
        </p:nvSpPr>
        <p:spPr>
          <a:xfrm>
            <a:off x="1084820" y="98224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Global Trend</a:t>
            </a:r>
            <a:endParaRPr sz="2000" b="1" dirty="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254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7;p6">
            <a:extLst>
              <a:ext uri="{FF2B5EF4-FFF2-40B4-BE49-F238E27FC236}">
                <a16:creationId xmlns:a16="http://schemas.microsoft.com/office/drawing/2014/main" id="{845ED9F2-E2C0-5CA7-2264-8885B3AADC41}"/>
              </a:ext>
            </a:extLst>
          </p:cNvPr>
          <p:cNvSpPr txBox="1"/>
          <p:nvPr/>
        </p:nvSpPr>
        <p:spPr>
          <a:xfrm>
            <a:off x="480136" y="1223484"/>
            <a:ext cx="8518500" cy="135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분야의 문제를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분석하고 의사결정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문제를 해결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방법을 연구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3AC92E-D184-BBBF-AEA1-BF9356D261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6039" r="3685" b="1437"/>
          <a:stretch/>
        </p:blipFill>
        <p:spPr>
          <a:xfrm>
            <a:off x="4565928" y="2263779"/>
            <a:ext cx="7272935" cy="39659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4CB48E-625D-F906-64EC-65B0A93F9A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63" t="13348" r="17645"/>
          <a:stretch/>
        </p:blipFill>
        <p:spPr>
          <a:xfrm>
            <a:off x="591236" y="3087221"/>
            <a:ext cx="4526864" cy="3102060"/>
          </a:xfrm>
          <a:prstGeom prst="rect">
            <a:avLst/>
          </a:prstGeom>
        </p:spPr>
      </p:pic>
      <p:sp>
        <p:nvSpPr>
          <p:cNvPr id="20" name="Google Shape;149;p6">
            <a:extLst>
              <a:ext uri="{FF2B5EF4-FFF2-40B4-BE49-F238E27FC236}">
                <a16:creationId xmlns:a16="http://schemas.microsoft.com/office/drawing/2014/main" id="{1C4AFE87-8A18-7B34-F880-7B47432A710A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방향과 </a:t>
            </a: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 소개 </a:t>
            </a:r>
            <a:endParaRPr lang="ko-KR" altLang="en-US" sz="1800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22" name="Google Shape;145;p6">
            <a:extLst>
              <a:ext uri="{FF2B5EF4-FFF2-40B4-BE49-F238E27FC236}">
                <a16:creationId xmlns:a16="http://schemas.microsoft.com/office/drawing/2014/main" id="{FB0759A8-9D31-0AEB-4866-CA81AAB0F77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374405" y="1224561"/>
            <a:ext cx="8518500" cy="4806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무역학부 조교수</a:t>
            </a:r>
            <a:b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인공지능센터 </a:t>
            </a:r>
            <a:r>
              <a:rPr lang="ko-KR" altLang="en-US" sz="15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한국인터넷진흥원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…</a:t>
            </a:r>
            <a:endParaRPr lang="ko-KR" altLang="en-US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5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5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5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지원을 위한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6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최적 가격 예측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프로모션 효과 증대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</a:t>
            </a:r>
            <a:r>
              <a:rPr lang="ko-KR" altLang="en-US" sz="1600" dirty="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광고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매출기여도 및 최적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투자 포트폴리오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고객정보 추론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40531015-7100-47F3-E56E-A7DEC2978984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dirty="0">
                <a:sym typeface="Calibri"/>
              </a:rPr>
              <a:t>DEBA </a:t>
            </a:r>
            <a:r>
              <a:rPr lang="ko-KR" altLang="en-US" dirty="0">
                <a:sym typeface="Calibri"/>
              </a:rPr>
              <a:t>지도 김경원 교수</a:t>
            </a:r>
            <a:endParaRPr dirty="0"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700" y="1323607"/>
            <a:ext cx="5943379" cy="4229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1728E07C-2618-275F-5CFA-C9F76CF5E7AB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21A64C9-0DDC-5C72-7AEA-6BB1299025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08887" y="3827832"/>
            <a:ext cx="4864654" cy="231049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5D4206E-F34E-5C32-DE83-487867C75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499" y="1525969"/>
            <a:ext cx="4888933" cy="210231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07F0976-83CA-57EF-E709-F4F8F671E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00" y="3827828"/>
            <a:ext cx="4888932" cy="23105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80544E-32FC-6A35-88EB-518BA3022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6748" y="1525969"/>
            <a:ext cx="4888932" cy="2098224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EDDB6064-4C09-FAE5-F07A-7AEE493A3B62}"/>
              </a:ext>
            </a:extLst>
          </p:cNvPr>
          <p:cNvSpPr txBox="1"/>
          <p:nvPr/>
        </p:nvSpPr>
        <p:spPr>
          <a:xfrm>
            <a:off x="374404" y="826849"/>
            <a:ext cx="10026895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지난 기수 활동 현황 </a:t>
            </a:r>
            <a:r>
              <a:rPr lang="en-US" altLang="ko-KR">
                <a:sym typeface="Calibri"/>
              </a:rPr>
              <a:t>1: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코로나</a:t>
            </a:r>
            <a:r>
              <a:rPr lang="en-US" altLang="ko-KR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19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이후 복합문화공간을 활용한 지속가능한 지역문화프로그램 개발</a:t>
            </a:r>
            <a:endParaRPr lang="ko-KR" altLang="en-US" dirty="0">
              <a:solidFill>
                <a:schemeClr val="tx1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4BFCCE3C-BBDB-0104-E379-E17964702C6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5AD87D3D-9587-3955-DC02-33101599D598}"/>
              </a:ext>
            </a:extLst>
          </p:cNvPr>
          <p:cNvSpPr txBox="1"/>
          <p:nvPr/>
        </p:nvSpPr>
        <p:spPr>
          <a:xfrm>
            <a:off x="434028" y="736900"/>
            <a:ext cx="8919300" cy="1642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 현황</a:t>
            </a:r>
            <a:r>
              <a:rPr lang="en-US" altLang="ko-KR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 :</a:t>
            </a:r>
            <a:r>
              <a:rPr lang="en-US" altLang="ko-KR" sz="18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24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976" y="4250079"/>
            <a:ext cx="2646720" cy="199569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96" y="3669912"/>
            <a:ext cx="4194254" cy="257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08" y="2175242"/>
            <a:ext cx="4500000" cy="193715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976" y="1263814"/>
            <a:ext cx="5336024" cy="28701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508" y="4250079"/>
            <a:ext cx="4500000" cy="203862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D60AA308-83FB-DAAD-E019-B41E07F4B084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300CF6F4-6F02-7E3D-9EBB-E319C59FA3C8}"/>
              </a:ext>
            </a:extLst>
          </p:cNvPr>
          <p:cNvSpPr txBox="1"/>
          <p:nvPr/>
        </p:nvSpPr>
        <p:spPr>
          <a:xfrm>
            <a:off x="536742" y="1974626"/>
            <a:ext cx="11118516" cy="36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치매 태도와 인식 변화를 위한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XAI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활용 미디어 텍스트 분석 및 컨텐츠 제작 플랫폼 개발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100,000,000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기반 갈등관리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DB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구축 및 운영방안 연구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2,500,000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기부 빅데이터와 설명가능한 인공지능을 활용한 개인 기부자 예측 연구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머신러닝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및 딥러닝 기반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KTX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수요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95%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정확성 예측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ChatGPT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활용 수요 예측 및 회계사 보다 성능 높은 이상징후 추정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2CB55A5F-7AC7-E694-8A17-7F4884FA51BD}"/>
              </a:ext>
            </a:extLst>
          </p:cNvPr>
          <p:cNvSpPr txBox="1"/>
          <p:nvPr/>
        </p:nvSpPr>
        <p:spPr>
          <a:xfrm>
            <a:off x="536742" y="1127958"/>
            <a:ext cx="8919300" cy="6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(</a:t>
            </a: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1" name="Google Shape;145;p6">
            <a:extLst>
              <a:ext uri="{FF2B5EF4-FFF2-40B4-BE49-F238E27FC236}">
                <a16:creationId xmlns:a16="http://schemas.microsoft.com/office/drawing/2014/main" id="{DD529D18-4A1B-5C92-B4E0-D41D2BF7833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www.w3.org/XML/1998/namespace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06d45a64-a511-4be9-b5b7-46c86b447e1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1374</Words>
  <Application>Microsoft Office PowerPoint</Application>
  <PresentationFormat>와이드스크린</PresentationFormat>
  <Paragraphs>211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Rota</vt:lpstr>
      <vt:lpstr>Noto Sans Symbols</vt:lpstr>
      <vt:lpstr>Arial</vt:lpstr>
      <vt:lpstr>Rota Med</vt:lpstr>
      <vt:lpstr>Pretendard SemiBold</vt:lpstr>
      <vt:lpstr>Pretendard Medium</vt:lpstr>
      <vt:lpstr>Pretendard Light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장민재/무역학부</cp:lastModifiedBy>
  <cp:revision>18</cp:revision>
  <dcterms:created xsi:type="dcterms:W3CDTF">2024-02-01T14:49:36Z</dcterms:created>
  <dcterms:modified xsi:type="dcterms:W3CDTF">2024-02-02T01:53:04Z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